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Nuni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regular.fntdata"/><Relationship Id="rId14" Type="http://schemas.openxmlformats.org/officeDocument/2006/relationships/slide" Target="slides/slide9.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 name="Shape 21"/>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Shape 3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19" name="Shape 119"/>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Shape 120"/>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Shape 12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 name="Shape 42"/>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6" name="Shape 46"/>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7" name="Shape 47"/>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Shape 4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Shape 6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 name="Shape 6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Shape 6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Shape 7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2" name="Shape 9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3" name="Shape 93"/>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Shape 9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7" name="Shape 97"/>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Shape 10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Shape 10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study.com/what_does_it_take_to_be_a_mechanic.html" TargetMode="External"/><Relationship Id="rId4" Type="http://schemas.openxmlformats.org/officeDocument/2006/relationships/hyperlink" Target="http://work.chron.com/much-money-auto-technician-earn-2305.html" TargetMode="External"/><Relationship Id="rId5" Type="http://schemas.openxmlformats.org/officeDocument/2006/relationships/hyperlink" Target="https://www.nada.org/ayes/" TargetMode="External"/><Relationship Id="rId6" Type="http://schemas.openxmlformats.org/officeDocument/2006/relationships/hyperlink" Target="https://www.ase.com/Home.aspx"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How to become a car </a:t>
            </a:r>
            <a:r>
              <a:rPr lang="en"/>
              <a:t>mechanic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727650" y="4572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 is a car mechanic</a:t>
            </a:r>
            <a:endParaRPr/>
          </a:p>
        </p:txBody>
      </p:sp>
      <p:sp>
        <p:nvSpPr>
          <p:cNvPr id="134" name="Shape 134"/>
          <p:cNvSpPr txBox="1"/>
          <p:nvPr>
            <p:ph idx="1" type="body"/>
          </p:nvPr>
        </p:nvSpPr>
        <p:spPr>
          <a:xfrm>
            <a:off x="727650" y="1579500"/>
            <a:ext cx="7688700" cy="2852400"/>
          </a:xfrm>
          <a:prstGeom prst="rect">
            <a:avLst/>
          </a:prstGeom>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nSpc>
                <a:spcPct val="150000"/>
              </a:lnSpc>
              <a:spcBef>
                <a:spcPts val="0"/>
              </a:spcBef>
              <a:spcAft>
                <a:spcPts val="0"/>
              </a:spcAft>
              <a:buNone/>
            </a:pPr>
            <a:r>
              <a:rPr lang="en" sz="1400">
                <a:solidFill>
                  <a:srgbClr val="555555"/>
                </a:solidFill>
                <a:latin typeface="Arial"/>
                <a:ea typeface="Arial"/>
                <a:cs typeface="Arial"/>
                <a:sym typeface="Arial"/>
              </a:rPr>
              <a:t>Mechanics are expected to examine, troubleshoot, restore, and maintain various types of automobiles, including personal vehicles, trucks, and heavy equipment machinery. Mechanics must be knowledgeable about the various tools, equipment, and procedures used in auto shops for troubleshooting and repairing vehicles.</a:t>
            </a:r>
            <a:endParaRPr sz="1400">
              <a:solidFill>
                <a:srgbClr val="555555"/>
              </a:solidFill>
              <a:latin typeface="Arial"/>
              <a:ea typeface="Arial"/>
              <a:cs typeface="Arial"/>
              <a:sym typeface="Arial"/>
            </a:endParaRPr>
          </a:p>
          <a:p>
            <a:pPr indent="0" lvl="0" marL="0" rtl="0">
              <a:lnSpc>
                <a:spcPct val="150000"/>
              </a:lnSpc>
              <a:spcBef>
                <a:spcPts val="800"/>
              </a:spcBef>
              <a:spcAft>
                <a:spcPts val="0"/>
              </a:spcAft>
              <a:buNone/>
            </a:pPr>
            <a:r>
              <a:rPr lang="en" sz="1400">
                <a:solidFill>
                  <a:srgbClr val="555555"/>
                </a:solidFill>
                <a:latin typeface="Arial"/>
                <a:ea typeface="Arial"/>
                <a:cs typeface="Arial"/>
                <a:sym typeface="Arial"/>
              </a:rPr>
              <a:t>As a result of the advances in automotive technology, mechanics must now be familiar with the computers and software programs that are used in auto shops and vehicles. The advancements in technology help operate the electrical and mechanical parts in the latest vehicles.</a:t>
            </a:r>
            <a:endParaRPr sz="1400">
              <a:solidFill>
                <a:srgbClr val="555555"/>
              </a:solidFill>
              <a:latin typeface="Arial"/>
              <a:ea typeface="Arial"/>
              <a:cs typeface="Arial"/>
              <a:sym typeface="Arial"/>
            </a:endParaRPr>
          </a:p>
          <a:p>
            <a:pPr indent="0" lvl="0" marL="0" rtl="0">
              <a:spcBef>
                <a:spcPts val="8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729450" y="494675"/>
            <a:ext cx="7688700" cy="535200"/>
          </a:xfrm>
          <a:prstGeom prst="rect">
            <a:avLst/>
          </a:prstGeom>
        </p:spPr>
        <p:txBody>
          <a:bodyPr anchorCtr="0" anchor="t" bIns="91425" lIns="91425" spcFirstLastPara="1" rIns="91425" wrap="square" tIns="91425">
            <a:noAutofit/>
          </a:bodyPr>
          <a:lstStyle/>
          <a:p>
            <a:pPr indent="0" lvl="0" marL="0" rtl="0">
              <a:lnSpc>
                <a:spcPct val="110000"/>
              </a:lnSpc>
              <a:spcBef>
                <a:spcPts val="1200"/>
              </a:spcBef>
              <a:spcAft>
                <a:spcPts val="0"/>
              </a:spcAft>
              <a:buNone/>
            </a:pPr>
            <a:r>
              <a:rPr b="0" lang="en" sz="2400">
                <a:solidFill>
                  <a:srgbClr val="000000"/>
                </a:solidFill>
                <a:latin typeface="Arial"/>
                <a:ea typeface="Arial"/>
                <a:cs typeface="Arial"/>
                <a:sym typeface="Arial"/>
              </a:rPr>
              <a:t>Complete a High School Education or GED</a:t>
            </a:r>
            <a:endParaRPr b="0" sz="2400">
              <a:solidFill>
                <a:srgbClr val="000000"/>
              </a:solidFill>
              <a:latin typeface="Arial"/>
              <a:ea typeface="Arial"/>
              <a:cs typeface="Arial"/>
              <a:sym typeface="Arial"/>
            </a:endParaRPr>
          </a:p>
          <a:p>
            <a:pPr indent="0" lvl="0" marL="0">
              <a:spcBef>
                <a:spcPts val="400"/>
              </a:spcBef>
              <a:spcAft>
                <a:spcPts val="0"/>
              </a:spcAft>
              <a:buNone/>
            </a:pPr>
            <a:r>
              <a:t/>
            </a:r>
            <a:endParaRPr/>
          </a:p>
        </p:txBody>
      </p:sp>
      <p:sp>
        <p:nvSpPr>
          <p:cNvPr id="140" name="Shape 140"/>
          <p:cNvSpPr txBox="1"/>
          <p:nvPr>
            <p:ph idx="1" type="body"/>
          </p:nvPr>
        </p:nvSpPr>
        <p:spPr>
          <a:xfrm>
            <a:off x="537300" y="1665025"/>
            <a:ext cx="7688700" cy="2827500"/>
          </a:xfrm>
          <a:prstGeom prst="rect">
            <a:avLst/>
          </a:prstGeom>
          <a:ln cap="flat" cmpd="sng" w="9525">
            <a:solidFill>
              <a:srgbClr val="CCCCCC"/>
            </a:solidFill>
            <a:prstDash val="solid"/>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1600"/>
              </a:spcAft>
              <a:buNone/>
            </a:pPr>
            <a:r>
              <a:rPr lang="en" sz="1400">
                <a:solidFill>
                  <a:srgbClr val="555555"/>
                </a:solidFill>
                <a:highlight>
                  <a:srgbClr val="FFFFFF"/>
                </a:highlight>
                <a:latin typeface="Arial"/>
                <a:ea typeface="Arial"/>
                <a:cs typeface="Arial"/>
                <a:sym typeface="Arial"/>
              </a:rPr>
              <a:t>You'll first need to obtain a high school diploma or GED. These credentials are required to enroll in a certificate or degree program. The Automotive Youth Education Services (AYES) program is available to high school students in some areas around the country. In addition to a basic high school education, the program offers academic and hands on training in automotive technology.</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727650" y="557100"/>
            <a:ext cx="7688700" cy="535200"/>
          </a:xfrm>
          <a:prstGeom prst="rect">
            <a:avLst/>
          </a:prstGeom>
        </p:spPr>
        <p:txBody>
          <a:bodyPr anchorCtr="0" anchor="t" bIns="91425" lIns="91425" spcFirstLastPara="1" rIns="91425" wrap="square" tIns="91425">
            <a:noAutofit/>
          </a:bodyPr>
          <a:lstStyle/>
          <a:p>
            <a:pPr indent="0" lvl="0" marL="0" rtl="0">
              <a:lnSpc>
                <a:spcPct val="110000"/>
              </a:lnSpc>
              <a:spcBef>
                <a:spcPts val="1200"/>
              </a:spcBef>
              <a:spcAft>
                <a:spcPts val="0"/>
              </a:spcAft>
              <a:buNone/>
            </a:pPr>
            <a:r>
              <a:rPr b="0" lang="en" sz="2400">
                <a:solidFill>
                  <a:srgbClr val="000000"/>
                </a:solidFill>
                <a:latin typeface="Arial"/>
                <a:ea typeface="Arial"/>
                <a:cs typeface="Arial"/>
                <a:sym typeface="Arial"/>
              </a:rPr>
              <a:t>Enroll in a Vocational Education Program</a:t>
            </a:r>
            <a:endParaRPr b="0" sz="2400">
              <a:solidFill>
                <a:srgbClr val="000000"/>
              </a:solidFill>
              <a:latin typeface="Arial"/>
              <a:ea typeface="Arial"/>
              <a:cs typeface="Arial"/>
              <a:sym typeface="Arial"/>
            </a:endParaRPr>
          </a:p>
          <a:p>
            <a:pPr indent="0" lvl="0" marL="0">
              <a:spcBef>
                <a:spcPts val="400"/>
              </a:spcBef>
              <a:spcAft>
                <a:spcPts val="0"/>
              </a:spcAft>
              <a:buNone/>
            </a:pPr>
            <a:r>
              <a:t/>
            </a:r>
            <a:endParaRPr/>
          </a:p>
        </p:txBody>
      </p:sp>
      <p:sp>
        <p:nvSpPr>
          <p:cNvPr id="146" name="Shape 146"/>
          <p:cNvSpPr txBox="1"/>
          <p:nvPr>
            <p:ph idx="1" type="body"/>
          </p:nvPr>
        </p:nvSpPr>
        <p:spPr>
          <a:xfrm>
            <a:off x="727650" y="16044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1400">
                <a:solidFill>
                  <a:srgbClr val="555555"/>
                </a:solidFill>
                <a:highlight>
                  <a:srgbClr val="FFFFFF"/>
                </a:highlight>
                <a:latin typeface="Arial"/>
                <a:ea typeface="Arial"/>
                <a:cs typeface="Arial"/>
                <a:sym typeface="Arial"/>
              </a:rPr>
              <a:t>Automobile manufacturers, vocational schools, and community colleges have training programs that award associate's degrees or certificates of completion in automotive service technology. Those studying to be mechanics should take courses in electronics, hands-on automotive repair, computers, math, and English.</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727650" y="469725"/>
            <a:ext cx="7688700" cy="535200"/>
          </a:xfrm>
          <a:prstGeom prst="rect">
            <a:avLst/>
          </a:prstGeom>
        </p:spPr>
        <p:txBody>
          <a:bodyPr anchorCtr="0" anchor="t" bIns="91425" lIns="91425" spcFirstLastPara="1" rIns="91425" wrap="square" tIns="91425">
            <a:noAutofit/>
          </a:bodyPr>
          <a:lstStyle/>
          <a:p>
            <a:pPr indent="0" lvl="0" marL="0" rtl="0">
              <a:lnSpc>
                <a:spcPct val="110000"/>
              </a:lnSpc>
              <a:spcBef>
                <a:spcPts val="1200"/>
              </a:spcBef>
              <a:spcAft>
                <a:spcPts val="0"/>
              </a:spcAft>
              <a:buNone/>
            </a:pPr>
            <a:r>
              <a:rPr b="0" lang="en" sz="2400">
                <a:solidFill>
                  <a:srgbClr val="000000"/>
                </a:solidFill>
                <a:latin typeface="Arial"/>
                <a:ea typeface="Arial"/>
                <a:cs typeface="Arial"/>
                <a:sym typeface="Arial"/>
              </a:rPr>
              <a:t>Obtain a Certificate</a:t>
            </a:r>
            <a:endParaRPr b="0" sz="2400">
              <a:solidFill>
                <a:srgbClr val="000000"/>
              </a:solidFill>
              <a:latin typeface="Arial"/>
              <a:ea typeface="Arial"/>
              <a:cs typeface="Arial"/>
              <a:sym typeface="Arial"/>
            </a:endParaRPr>
          </a:p>
          <a:p>
            <a:pPr indent="0" lvl="0" marL="0">
              <a:spcBef>
                <a:spcPts val="400"/>
              </a:spcBef>
              <a:spcAft>
                <a:spcPts val="0"/>
              </a:spcAft>
              <a:buNone/>
            </a:pPr>
            <a:r>
              <a:t/>
            </a:r>
            <a:endParaRPr/>
          </a:p>
        </p:txBody>
      </p:sp>
      <p:sp>
        <p:nvSpPr>
          <p:cNvPr id="152" name="Shape 15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1400">
                <a:solidFill>
                  <a:srgbClr val="555555"/>
                </a:solidFill>
                <a:highlight>
                  <a:srgbClr val="FFFFFF"/>
                </a:highlight>
                <a:latin typeface="Arial"/>
                <a:ea typeface="Arial"/>
                <a:cs typeface="Arial"/>
                <a:sym typeface="Arial"/>
              </a:rPr>
              <a:t>The National Institute for Automotive Service Excellence (ASE) is an organization that offers certification in eight specialty areas for auto mechanics, including engine restoration, heating and air-conditioning, electrical structures, brake systems, and steering.</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729450" y="557100"/>
            <a:ext cx="7688700" cy="535200"/>
          </a:xfrm>
          <a:prstGeom prst="rect">
            <a:avLst/>
          </a:prstGeom>
        </p:spPr>
        <p:txBody>
          <a:bodyPr anchorCtr="0" anchor="t" bIns="91425" lIns="91425" spcFirstLastPara="1" rIns="91425" wrap="square" tIns="91425">
            <a:noAutofit/>
          </a:bodyPr>
          <a:lstStyle/>
          <a:p>
            <a:pPr indent="0" lvl="0" marL="0" rtl="0">
              <a:lnSpc>
                <a:spcPct val="110000"/>
              </a:lnSpc>
              <a:spcBef>
                <a:spcPts val="1200"/>
              </a:spcBef>
              <a:spcAft>
                <a:spcPts val="0"/>
              </a:spcAft>
              <a:buNone/>
            </a:pPr>
            <a:r>
              <a:rPr b="0" lang="en" sz="2400">
                <a:solidFill>
                  <a:srgbClr val="000000"/>
                </a:solidFill>
                <a:latin typeface="Arial"/>
                <a:ea typeface="Arial"/>
                <a:cs typeface="Arial"/>
                <a:sym typeface="Arial"/>
              </a:rPr>
              <a:t>Receive Employer Training</a:t>
            </a:r>
            <a:endParaRPr b="0" sz="2400">
              <a:solidFill>
                <a:srgbClr val="000000"/>
              </a:solidFill>
              <a:latin typeface="Arial"/>
              <a:ea typeface="Arial"/>
              <a:cs typeface="Arial"/>
              <a:sym typeface="Arial"/>
            </a:endParaRPr>
          </a:p>
          <a:p>
            <a:pPr indent="0" lvl="0" marL="0">
              <a:spcBef>
                <a:spcPts val="400"/>
              </a:spcBef>
              <a:spcAft>
                <a:spcPts val="0"/>
              </a:spcAft>
              <a:buNone/>
            </a:pPr>
            <a:r>
              <a:t/>
            </a:r>
            <a:endParaRPr/>
          </a:p>
        </p:txBody>
      </p:sp>
      <p:sp>
        <p:nvSpPr>
          <p:cNvPr id="158" name="Shape 15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sz="1400">
                <a:solidFill>
                  <a:srgbClr val="555555"/>
                </a:solidFill>
                <a:highlight>
                  <a:srgbClr val="FFFFFF"/>
                </a:highlight>
                <a:latin typeface="Arial"/>
                <a:ea typeface="Arial"/>
                <a:cs typeface="Arial"/>
                <a:sym typeface="Arial"/>
              </a:rPr>
              <a:t>Employer training for mechanics typically lasts for a couple of months. You'll work with experts like lubricant workers, trainee technicians, or automotive helpers during your training. It's important that you learn to work independently and as part of a team during the training.</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nSpc>
                <a:spcPct val="110000"/>
              </a:lnSpc>
              <a:spcBef>
                <a:spcPts val="1200"/>
              </a:spcBef>
              <a:spcAft>
                <a:spcPts val="0"/>
              </a:spcAft>
              <a:buNone/>
            </a:pPr>
            <a:r>
              <a:rPr b="0" lang="en" sz="2400">
                <a:solidFill>
                  <a:srgbClr val="000000"/>
                </a:solidFill>
                <a:latin typeface="Arial"/>
                <a:ea typeface="Arial"/>
                <a:cs typeface="Arial"/>
                <a:sym typeface="Arial"/>
              </a:rPr>
              <a:t>Become a Master Mechanic</a:t>
            </a:r>
            <a:endParaRPr b="0" sz="2400">
              <a:solidFill>
                <a:srgbClr val="000000"/>
              </a:solidFill>
              <a:latin typeface="Arial"/>
              <a:ea typeface="Arial"/>
              <a:cs typeface="Arial"/>
              <a:sym typeface="Arial"/>
            </a:endParaRPr>
          </a:p>
          <a:p>
            <a:pPr indent="0" lvl="0" marL="0">
              <a:spcBef>
                <a:spcPts val="400"/>
              </a:spcBef>
              <a:spcAft>
                <a:spcPts val="0"/>
              </a:spcAft>
              <a:buNone/>
            </a:pPr>
            <a:r>
              <a:t/>
            </a:r>
            <a:endParaRPr/>
          </a:p>
        </p:txBody>
      </p:sp>
      <p:sp>
        <p:nvSpPr>
          <p:cNvPr id="164" name="Shape 16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marR="139700" rtl="0">
              <a:lnSpc>
                <a:spcPct val="150000"/>
              </a:lnSpc>
              <a:spcBef>
                <a:spcPts val="0"/>
              </a:spcBef>
              <a:spcAft>
                <a:spcPts val="0"/>
              </a:spcAft>
              <a:buNone/>
            </a:pPr>
            <a:r>
              <a:rPr lang="en" sz="1400">
                <a:solidFill>
                  <a:srgbClr val="555555"/>
                </a:solidFill>
                <a:latin typeface="Arial"/>
                <a:ea typeface="Arial"/>
                <a:cs typeface="Arial"/>
                <a:sym typeface="Arial"/>
              </a:rPr>
              <a:t>You can become a master mechanic by being certified in all eight automotive specialty areas offered by the ASE.</a:t>
            </a:r>
            <a:endParaRPr sz="1400">
              <a:solidFill>
                <a:srgbClr val="555555"/>
              </a:solidFill>
              <a:latin typeface="Arial"/>
              <a:ea typeface="Arial"/>
              <a:cs typeface="Arial"/>
              <a:sym typeface="Arial"/>
            </a:endParaRPr>
          </a:p>
          <a:p>
            <a:pPr indent="0" lvl="0" marL="292100" marR="431800" rtl="0" algn="l">
              <a:lnSpc>
                <a:spcPct val="133333"/>
              </a:lnSpc>
              <a:spcBef>
                <a:spcPts val="800"/>
              </a:spcBef>
              <a:spcAft>
                <a:spcPts val="0"/>
              </a:spcAft>
              <a:buNone/>
            </a:pPr>
            <a:r>
              <a:t/>
            </a:r>
            <a:endParaRPr sz="1600">
              <a:solidFill>
                <a:srgbClr val="1797B1"/>
              </a:solidFill>
              <a:latin typeface="Arial"/>
              <a:ea typeface="Arial"/>
              <a:cs typeface="Arial"/>
              <a:sym typeface="Arial"/>
            </a:endParaRPr>
          </a:p>
          <a:p>
            <a:pPr indent="0" lvl="0" marL="0">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000000"/>
                </a:solidFill>
              </a:rPr>
              <a:t>Average payment per year</a:t>
            </a:r>
            <a:endParaRPr>
              <a:solidFill>
                <a:srgbClr val="000000"/>
              </a:solidFill>
            </a:endParaRPr>
          </a:p>
        </p:txBody>
      </p:sp>
      <p:sp>
        <p:nvSpPr>
          <p:cNvPr id="170" name="Shape 170"/>
          <p:cNvSpPr txBox="1"/>
          <p:nvPr>
            <p:ph idx="1" type="body"/>
          </p:nvPr>
        </p:nvSpPr>
        <p:spPr>
          <a:xfrm>
            <a:off x="819150" y="1990725"/>
            <a:ext cx="7505700" cy="2441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400">
                <a:solidFill>
                  <a:srgbClr val="000000"/>
                </a:solidFill>
                <a:latin typeface="Arial"/>
                <a:ea typeface="Arial"/>
                <a:cs typeface="Arial"/>
                <a:sym typeface="Arial"/>
              </a:rPr>
              <a:t>The national average salary for a Auto Mechanic is </a:t>
            </a:r>
            <a:r>
              <a:rPr b="1" lang="en" sz="1400">
                <a:solidFill>
                  <a:srgbClr val="000000"/>
                </a:solidFill>
                <a:latin typeface="Arial"/>
                <a:ea typeface="Arial"/>
                <a:cs typeface="Arial"/>
                <a:sym typeface="Arial"/>
              </a:rPr>
              <a:t>$37,261</a:t>
            </a:r>
            <a:r>
              <a:rPr lang="en" sz="1400">
                <a:solidFill>
                  <a:srgbClr val="000000"/>
                </a:solidFill>
                <a:latin typeface="Arial"/>
                <a:ea typeface="Arial"/>
                <a:cs typeface="Arial"/>
                <a:sym typeface="Arial"/>
              </a:rPr>
              <a:t> in United States. </a:t>
            </a:r>
            <a:endParaRPr sz="1400">
              <a:solidFill>
                <a:srgbClr val="000000"/>
              </a:solidFill>
              <a:latin typeface="Arial"/>
              <a:ea typeface="Arial"/>
              <a:cs typeface="Arial"/>
              <a:sym typeface="Arial"/>
            </a:endParaRPr>
          </a:p>
          <a:p>
            <a:pPr indent="0" lvl="0" marL="0">
              <a:spcBef>
                <a:spcPts val="1600"/>
              </a:spcBef>
              <a:spcAft>
                <a:spcPts val="1600"/>
              </a:spcAft>
              <a:buNone/>
            </a:pPr>
            <a:r>
              <a:rPr lang="en" sz="1400">
                <a:solidFill>
                  <a:srgbClr val="000000"/>
                </a:solidFill>
                <a:latin typeface="Arial"/>
                <a:ea typeface="Arial"/>
                <a:cs typeface="Arial"/>
                <a:sym typeface="Arial"/>
              </a:rPr>
              <a:t>Bureau of Labor Statistics figures indicate that automotive technicians earned an average annual salary of </a:t>
            </a:r>
            <a:r>
              <a:rPr b="1" lang="en" sz="1400">
                <a:solidFill>
                  <a:srgbClr val="000000"/>
                </a:solidFill>
                <a:latin typeface="Arial"/>
                <a:ea typeface="Arial"/>
                <a:cs typeface="Arial"/>
                <a:sym typeface="Arial"/>
              </a:rPr>
              <a:t>$38,560</a:t>
            </a:r>
            <a:r>
              <a:rPr lang="en" sz="1400">
                <a:solidFill>
                  <a:srgbClr val="000000"/>
                </a:solidFill>
                <a:latin typeface="Arial"/>
                <a:ea typeface="Arial"/>
                <a:cs typeface="Arial"/>
                <a:sym typeface="Arial"/>
              </a:rPr>
              <a:t> and an average hourly wage of $18.54 as of May 2011. Half of auto technicians reported annual salaries of between </a:t>
            </a:r>
            <a:r>
              <a:rPr b="1" lang="en" sz="1400">
                <a:solidFill>
                  <a:srgbClr val="000000"/>
                </a:solidFill>
                <a:latin typeface="Arial"/>
                <a:ea typeface="Arial"/>
                <a:cs typeface="Arial"/>
                <a:sym typeface="Arial"/>
              </a:rPr>
              <a:t>$26,850</a:t>
            </a:r>
            <a:r>
              <a:rPr lang="en" sz="1400">
                <a:solidFill>
                  <a:srgbClr val="000000"/>
                </a:solidFill>
                <a:latin typeface="Arial"/>
                <a:ea typeface="Arial"/>
                <a:cs typeface="Arial"/>
                <a:sym typeface="Arial"/>
              </a:rPr>
              <a:t> and </a:t>
            </a:r>
            <a:r>
              <a:rPr b="1" lang="en" sz="1400">
                <a:solidFill>
                  <a:srgbClr val="000000"/>
                </a:solidFill>
                <a:latin typeface="Arial"/>
                <a:ea typeface="Arial"/>
                <a:cs typeface="Arial"/>
                <a:sym typeface="Arial"/>
              </a:rPr>
              <a:t>$47,540</a:t>
            </a:r>
            <a:r>
              <a:rPr lang="en" sz="1400">
                <a:solidFill>
                  <a:srgbClr val="000000"/>
                </a:solidFill>
                <a:latin typeface="Arial"/>
                <a:ea typeface="Arial"/>
                <a:cs typeface="Arial"/>
                <a:sym typeface="Arial"/>
              </a:rPr>
              <a:t> and hourly wages of between </a:t>
            </a:r>
            <a:r>
              <a:rPr b="1" lang="en" sz="1400">
                <a:solidFill>
                  <a:srgbClr val="000000"/>
                </a:solidFill>
                <a:latin typeface="Arial"/>
                <a:ea typeface="Arial"/>
                <a:cs typeface="Arial"/>
                <a:sym typeface="Arial"/>
              </a:rPr>
              <a:t>$12.91</a:t>
            </a:r>
            <a:r>
              <a:rPr lang="en" sz="1400">
                <a:solidFill>
                  <a:srgbClr val="000000"/>
                </a:solidFill>
                <a:latin typeface="Arial"/>
                <a:ea typeface="Arial"/>
                <a:cs typeface="Arial"/>
                <a:sym typeface="Arial"/>
              </a:rPr>
              <a:t> and $22.86.</a:t>
            </a:r>
            <a:endParaRPr sz="140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000000"/>
                </a:solidFill>
              </a:rPr>
              <a:t>sources</a:t>
            </a:r>
            <a:endParaRPr>
              <a:solidFill>
                <a:srgbClr val="000000"/>
              </a:solidFill>
            </a:endParaRPr>
          </a:p>
        </p:txBody>
      </p:sp>
      <p:sp>
        <p:nvSpPr>
          <p:cNvPr id="176" name="Shape 17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chemeClr val="hlink"/>
                </a:solidFill>
                <a:hlinkClick r:id="rId3"/>
              </a:rPr>
              <a:t>https://study.com/what_does_it_take_to_be_a_mechanic.html</a:t>
            </a:r>
            <a:endParaRPr/>
          </a:p>
          <a:p>
            <a:pPr indent="0" lvl="0" marL="0">
              <a:spcBef>
                <a:spcPts val="1600"/>
              </a:spcBef>
              <a:spcAft>
                <a:spcPts val="0"/>
              </a:spcAft>
              <a:buNone/>
            </a:pPr>
            <a:r>
              <a:rPr lang="en" sz="1100" u="sng">
                <a:solidFill>
                  <a:schemeClr val="hlink"/>
                </a:solidFill>
                <a:latin typeface="Arial"/>
                <a:ea typeface="Arial"/>
                <a:cs typeface="Arial"/>
                <a:sym typeface="Arial"/>
                <a:hlinkClick r:id="rId4"/>
              </a:rPr>
              <a:t>http://work.chron.com/much-money-auto-technician-earn-2305.html</a:t>
            </a:r>
            <a:endParaRPr/>
          </a:p>
          <a:p>
            <a:pPr indent="0" lvl="0" marL="0">
              <a:spcBef>
                <a:spcPts val="1600"/>
              </a:spcBef>
              <a:spcAft>
                <a:spcPts val="0"/>
              </a:spcAft>
              <a:buNone/>
            </a:pPr>
            <a:r>
              <a:rPr lang="en" sz="1100" u="sng">
                <a:solidFill>
                  <a:schemeClr val="hlink"/>
                </a:solidFill>
                <a:latin typeface="Arial"/>
                <a:ea typeface="Arial"/>
                <a:cs typeface="Arial"/>
                <a:sym typeface="Arial"/>
                <a:hlinkClick r:id="rId5"/>
              </a:rPr>
              <a:t>https://www.nada.org/ayes/</a:t>
            </a:r>
            <a:endParaRPr/>
          </a:p>
          <a:p>
            <a:pPr indent="0" lvl="0" marL="0">
              <a:spcBef>
                <a:spcPts val="1600"/>
              </a:spcBef>
              <a:spcAft>
                <a:spcPts val="0"/>
              </a:spcAft>
              <a:buNone/>
            </a:pPr>
            <a:r>
              <a:rPr lang="en" sz="1100" u="sng">
                <a:solidFill>
                  <a:schemeClr val="hlink"/>
                </a:solidFill>
                <a:latin typeface="Arial"/>
                <a:ea typeface="Arial"/>
                <a:cs typeface="Arial"/>
                <a:sym typeface="Arial"/>
                <a:hlinkClick r:id="rId6"/>
              </a:rPr>
              <a:t>https://www.ase.com/Home.aspx</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